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2" r:id="rId1"/>
  </p:sldMasterIdLst>
  <p:notesMasterIdLst>
    <p:notesMasterId r:id="rId55"/>
  </p:notesMasterIdLst>
  <p:sldIdLst>
    <p:sldId id="256" r:id="rId2"/>
    <p:sldId id="292" r:id="rId3"/>
    <p:sldId id="259" r:id="rId4"/>
    <p:sldId id="293" r:id="rId5"/>
    <p:sldId id="294" r:id="rId6"/>
    <p:sldId id="354" r:id="rId7"/>
    <p:sldId id="353" r:id="rId8"/>
    <p:sldId id="296" r:id="rId9"/>
    <p:sldId id="297" r:id="rId10"/>
    <p:sldId id="298" r:id="rId11"/>
    <p:sldId id="299" r:id="rId12"/>
    <p:sldId id="302" r:id="rId13"/>
    <p:sldId id="303" r:id="rId14"/>
    <p:sldId id="304" r:id="rId15"/>
    <p:sldId id="355" r:id="rId16"/>
    <p:sldId id="306" r:id="rId17"/>
    <p:sldId id="307" r:id="rId18"/>
    <p:sldId id="308" r:id="rId19"/>
    <p:sldId id="309" r:id="rId20"/>
    <p:sldId id="310" r:id="rId21"/>
    <p:sldId id="348" r:id="rId22"/>
    <p:sldId id="357" r:id="rId23"/>
    <p:sldId id="361" r:id="rId24"/>
    <p:sldId id="358" r:id="rId25"/>
    <p:sldId id="360" r:id="rId26"/>
    <p:sldId id="359" r:id="rId27"/>
    <p:sldId id="311" r:id="rId28"/>
    <p:sldId id="312" r:id="rId29"/>
    <p:sldId id="313" r:id="rId30"/>
    <p:sldId id="277" r:id="rId31"/>
    <p:sldId id="278" r:id="rId32"/>
    <p:sldId id="341" r:id="rId33"/>
    <p:sldId id="280" r:id="rId34"/>
    <p:sldId id="314" r:id="rId35"/>
    <p:sldId id="342" r:id="rId36"/>
    <p:sldId id="316" r:id="rId37"/>
    <p:sldId id="317" r:id="rId38"/>
    <p:sldId id="343" r:id="rId39"/>
    <p:sldId id="319" r:id="rId40"/>
    <p:sldId id="320" r:id="rId41"/>
    <p:sldId id="345" r:id="rId42"/>
    <p:sldId id="324" r:id="rId43"/>
    <p:sldId id="325" r:id="rId44"/>
    <p:sldId id="326" r:id="rId45"/>
    <p:sldId id="346" r:id="rId46"/>
    <p:sldId id="327" r:id="rId47"/>
    <p:sldId id="328" r:id="rId48"/>
    <p:sldId id="329" r:id="rId49"/>
    <p:sldId id="331" r:id="rId50"/>
    <p:sldId id="332" r:id="rId51"/>
    <p:sldId id="347" r:id="rId52"/>
    <p:sldId id="337" r:id="rId53"/>
    <p:sldId id="338" r:id="rId54"/>
  </p:sldIdLst>
  <p:sldSz cx="9144000" cy="5143500" type="screen16x9"/>
  <p:notesSz cx="2782888" cy="5302250"/>
  <p:embeddedFontLst>
    <p:embeddedFont>
      <p:font typeface="游ゴシック" panose="020B0400000000000000" pitchFamily="50" charset="-128"/>
      <p:regular r:id="rId56"/>
      <p:bold r:id="rId57"/>
    </p:embeddedFont>
    <p:embeddedFont>
      <p:font typeface="Arial Black" panose="020B0A04020102020204" pitchFamily="34" charset="0"/>
      <p:bold r:id="rId58"/>
    </p:embeddedFont>
    <p:embeddedFont>
      <p:font typeface="游ゴシック Light" panose="020B0300000000000000" pitchFamily="50" charset="-128"/>
      <p:regular r:id="rId59"/>
    </p:embeddedFont>
    <p:embeddedFont>
      <p:font typeface="游ゴシック Medium" panose="020B0500000000000000" pitchFamily="50" charset="-128"/>
      <p:regular r:id="rId60"/>
    </p:embeddedFont>
    <p:embeddedFont>
      <p:font typeface="Noto Sans JP Black" panose="020B0200000000000000" pitchFamily="50" charset="-128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2" y="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184" tIns="46184" rIns="46184" bIns="4618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p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134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38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79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50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83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863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020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21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306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58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064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40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09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8314f5019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78314f5019_2_334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8314f5019_2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8314f5019_2_3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268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556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173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80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75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831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812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296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560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0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6159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39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48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1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98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1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69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272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88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タイトル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tx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本文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tx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Whi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黒無地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  <p:extLst>
      <p:ext uri="{BB962C8B-B14F-4D97-AF65-F5344CB8AC3E}">
        <p14:creationId xmlns:p14="http://schemas.microsoft.com/office/powerpoint/2010/main" val="2428106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33750" y="2679150"/>
            <a:ext cx="540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49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kintoneで「アプリ」を作ってみた</a:t>
            </a:r>
            <a:endParaRPr sz="249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1"/>
          </p:nvPr>
        </p:nvSpPr>
        <p:spPr>
          <a:xfrm>
            <a:off x="0" y="3383225"/>
            <a:ext cx="54000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49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2025</a:t>
            </a:r>
            <a:r>
              <a:rPr 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/</a:t>
            </a:r>
            <a:r>
              <a:rPr lang="en-US" alt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10</a:t>
            </a:r>
            <a:r>
              <a:rPr 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/</a:t>
            </a:r>
            <a:r>
              <a:rPr lang="en-US" alt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27</a:t>
            </a:r>
            <a:r>
              <a:rPr 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ja" sz="149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kintone </a:t>
            </a:r>
            <a:r>
              <a:rPr 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hack</a:t>
            </a:r>
            <a:endParaRPr sz="149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600" dirty="0"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 smtClean="0">
                <a:latin typeface="+mn-ea"/>
                <a:ea typeface="+mn-ea"/>
              </a:rPr>
              <a:t>シダックス</a:t>
            </a:r>
            <a:endParaRPr sz="1790" dirty="0"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>
                <a:latin typeface="+mn-ea"/>
                <a:ea typeface="+mn-ea"/>
              </a:rPr>
              <a:t>情報システム部 AI推進課</a:t>
            </a:r>
            <a:endParaRPr sz="1790" dirty="0"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>
                <a:latin typeface="+mn-ea"/>
                <a:ea typeface="+mn-ea"/>
              </a:rPr>
              <a:t>志太 悠真</a:t>
            </a:r>
            <a:endParaRPr sz="1790" dirty="0">
              <a:latin typeface="+mn-ea"/>
              <a:ea typeface="+mn-ea"/>
            </a:endParaRPr>
          </a:p>
        </p:txBody>
      </p:sp>
      <p:pic>
        <p:nvPicPr>
          <p:cNvPr id="29" name="Google Shape;29;p6" title="logo.png"/>
          <p:cNvPicPr preferRelativeResize="0"/>
          <p:nvPr/>
        </p:nvPicPr>
        <p:blipFill rotWithShape="1">
          <a:blip r:embed="rId3">
            <a:alphaModFix/>
          </a:blip>
          <a:srcRect b="25611"/>
          <a:stretch/>
        </p:blipFill>
        <p:spPr>
          <a:xfrm>
            <a:off x="951800" y="1971975"/>
            <a:ext cx="3878126" cy="6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いろいろある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 </a:t>
            </a: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キントネってなに？！</a:t>
            </a: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</a:t>
            </a:r>
            <a:r>
              <a:rPr lang="en-US" altLang="ja-JP" sz="4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				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とか</a:t>
            </a:r>
            <a:endParaRPr lang="en-US" altLang="ja-JP" sz="36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1978527"/>
            <a:ext cx="1612128" cy="1959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61262" y="177641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……</a:t>
            </a: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？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341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いろいろあるので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しんどい。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975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そういうわけで</a:t>
            </a:r>
            <a:endParaRPr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課題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弊社では</a:t>
            </a: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000" b="1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「アプリ作成申請」</a:t>
            </a: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　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を貰っています。</a:t>
            </a:r>
            <a:endParaRPr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打ち手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425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77283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こういうアプリが欲しい！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992647"/>
            <a:ext cx="5934000" cy="1768662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721316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43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77283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こういうアプリが欲しい！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992647"/>
            <a:ext cx="5934000" cy="1768662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OK</a:t>
            </a: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！</a:t>
            </a:r>
            <a:r>
              <a:rPr lang="en-US" altLang="ja-JP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でもココに気をつけてね！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721316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350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77283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こういうアプリが欲しい！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992647"/>
            <a:ext cx="5934000" cy="1768662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いや、</a:t>
            </a:r>
            <a:r>
              <a:rPr lang="en-US" altLang="ja-JP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それは</a:t>
            </a:r>
            <a:r>
              <a:rPr lang="en-US" altLang="ja-JP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Excel</a:t>
            </a: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の方が良いかも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721316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16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適切なアドバイスができる。</a:t>
            </a:r>
            <a:endParaRPr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なぜなら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54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これで完璧🎉</a:t>
            </a:r>
            <a:endParaRPr sz="4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ゆえに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140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890780" y="67830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そんな上手くはいかない。</a:t>
            </a:r>
            <a:endParaRPr kumimoji="1" lang="ja-JP" altLang="en-US" sz="32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 rot="21306221">
            <a:off x="-1" y="670560"/>
            <a:ext cx="9144001" cy="5143501"/>
            <a:chOff x="0" y="-1"/>
            <a:chExt cx="9144001" cy="5143501"/>
          </a:xfrm>
        </p:grpSpPr>
        <p:pic>
          <p:nvPicPr>
            <p:cNvPr id="6" name="Google Shape;133;p15" title="xjg4kfopwq29.cybozu.com_k_1_show (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57;p10"/>
            <p:cNvSpPr txBox="1">
              <a:spLocks/>
            </p:cNvSpPr>
            <p:nvPr/>
          </p:nvSpPr>
          <p:spPr>
            <a:xfrm>
              <a:off x="861150" y="1752650"/>
              <a:ext cx="5934000" cy="508347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適切なアドバイスができる。</a:t>
              </a:r>
            </a:p>
          </p:txBody>
        </p:sp>
        <p:sp>
          <p:nvSpPr>
            <p:cNvPr id="8" name="Google Shape;58;p10"/>
            <p:cNvSpPr txBox="1"/>
            <p:nvPr/>
          </p:nvSpPr>
          <p:spPr>
            <a:xfrm>
              <a:off x="829050" y="14801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なぜなら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9" name="Google Shape;59;p10"/>
            <p:cNvSpPr txBox="1">
              <a:spLocks/>
            </p:cNvSpPr>
            <p:nvPr/>
          </p:nvSpPr>
          <p:spPr>
            <a:xfrm>
              <a:off x="861150" y="2640343"/>
              <a:ext cx="5934000" cy="212096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/>
              <a:r>
                <a:rPr lang="ja-JP" altLang="en-US" sz="5400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これで完璧🎉</a:t>
              </a:r>
              <a:endParaRPr lang="ja-JP" altLang="en-US" sz="4000" dirty="0"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0" name="Google Shape;60;p10"/>
            <p:cNvSpPr txBox="1"/>
            <p:nvPr/>
          </p:nvSpPr>
          <p:spPr>
            <a:xfrm>
              <a:off x="829050" y="2369012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ゆえに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4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 rot="20892192">
            <a:off x="126999" y="1635760"/>
            <a:ext cx="9144001" cy="5143501"/>
            <a:chOff x="0" y="-1"/>
            <a:chExt cx="9144001" cy="5143501"/>
          </a:xfrm>
        </p:grpSpPr>
        <p:pic>
          <p:nvPicPr>
            <p:cNvPr id="6" name="Google Shape;133;p15" title="xjg4kfopwq29.cybozu.com_k_1_show (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57;p10"/>
            <p:cNvSpPr txBox="1">
              <a:spLocks/>
            </p:cNvSpPr>
            <p:nvPr/>
          </p:nvSpPr>
          <p:spPr>
            <a:xfrm>
              <a:off x="861150" y="1752650"/>
              <a:ext cx="5934000" cy="508347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適切なアドバイスができる。</a:t>
              </a:r>
            </a:p>
          </p:txBody>
        </p:sp>
        <p:sp>
          <p:nvSpPr>
            <p:cNvPr id="8" name="Google Shape;58;p10"/>
            <p:cNvSpPr txBox="1"/>
            <p:nvPr/>
          </p:nvSpPr>
          <p:spPr>
            <a:xfrm>
              <a:off x="829050" y="14801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なぜなら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9" name="Google Shape;59;p10"/>
            <p:cNvSpPr txBox="1">
              <a:spLocks/>
            </p:cNvSpPr>
            <p:nvPr/>
          </p:nvSpPr>
          <p:spPr>
            <a:xfrm>
              <a:off x="861150" y="2640343"/>
              <a:ext cx="5934000" cy="212096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/>
              <a:r>
                <a:rPr lang="ja-JP" altLang="en-US" sz="5400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これで完璧🎉</a:t>
              </a:r>
              <a:endParaRPr lang="ja-JP" altLang="en-US" sz="4000" dirty="0"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0" name="Google Shape;60;p10"/>
            <p:cNvSpPr txBox="1"/>
            <p:nvPr/>
          </p:nvSpPr>
          <p:spPr>
            <a:xfrm>
              <a:off x="829050" y="2369012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ゆえに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890780" y="67830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そんな上手くはいかない。</a:t>
            </a:r>
            <a:endParaRPr kumimoji="1" lang="ja-JP" altLang="en-US" sz="32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21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 rot="20363219">
            <a:off x="-482600" y="4841240"/>
            <a:ext cx="9144001" cy="5143501"/>
            <a:chOff x="0" y="-1"/>
            <a:chExt cx="9144001" cy="5143501"/>
          </a:xfrm>
        </p:grpSpPr>
        <p:pic>
          <p:nvPicPr>
            <p:cNvPr id="13" name="Google Shape;133;p15" title="xjg4kfopwq29.cybozu.com_k_1_show (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57;p10"/>
            <p:cNvSpPr txBox="1">
              <a:spLocks/>
            </p:cNvSpPr>
            <p:nvPr/>
          </p:nvSpPr>
          <p:spPr>
            <a:xfrm>
              <a:off x="861150" y="1752650"/>
              <a:ext cx="5934000" cy="508347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適切なアドバイスのおかげで</a:t>
              </a:r>
              <a:endParaRPr lang="ja-JP" altLang="en-US" sz="2400" dirty="0"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5" name="Google Shape;58;p10"/>
            <p:cNvSpPr txBox="1"/>
            <p:nvPr/>
          </p:nvSpPr>
          <p:spPr>
            <a:xfrm>
              <a:off x="829050" y="14801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なぜなら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6" name="Google Shape;59;p10"/>
            <p:cNvSpPr txBox="1">
              <a:spLocks/>
            </p:cNvSpPr>
            <p:nvPr/>
          </p:nvSpPr>
          <p:spPr>
            <a:xfrm>
              <a:off x="861150" y="2640343"/>
              <a:ext cx="5934000" cy="212096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5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  これなら</a:t>
              </a:r>
              <a:br>
                <a:rPr lang="ja-JP" altLang="en-US" sz="5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</a:br>
              <a:r>
                <a:rPr lang="ja-JP" altLang="en-US" sz="5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  完璧</a:t>
              </a:r>
              <a:r>
                <a:rPr lang="ja-JP" altLang="en-US" sz="5400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に使える</a:t>
              </a:r>
              <a:r>
                <a:rPr lang="ja-JP" altLang="en-US" sz="5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🎉</a:t>
              </a:r>
              <a:endParaRPr lang="ja-JP" altLang="en-US" sz="4000" dirty="0"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7" name="Google Shape;60;p10"/>
            <p:cNvSpPr txBox="1"/>
            <p:nvPr/>
          </p:nvSpPr>
          <p:spPr>
            <a:xfrm>
              <a:off x="829050" y="2369012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ゆえに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286775" y="2348148"/>
            <a:ext cx="6340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想定外の申請が来る。</a:t>
            </a:r>
            <a:endParaRPr kumimoji="1" lang="ja-JP" altLang="en-US" sz="4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90780" y="67830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そんな上手くはいかない。</a:t>
            </a:r>
            <a:endParaRPr kumimoji="1" lang="ja-JP" altLang="en-US" sz="32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30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1928942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シダックス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1550735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かいしゃ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1798924" cy="204293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しゃしん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02" y="2847837"/>
            <a:ext cx="1536220" cy="1792257"/>
          </a:xfrm>
          <a:prstGeom prst="rect">
            <a:avLst/>
          </a:prstGeom>
        </p:spPr>
      </p:pic>
      <p:sp>
        <p:nvSpPr>
          <p:cNvPr id="12" name="Google Shape;46;p9"/>
          <p:cNvSpPr txBox="1">
            <a:spLocks/>
          </p:cNvSpPr>
          <p:nvPr/>
        </p:nvSpPr>
        <p:spPr>
          <a:xfrm>
            <a:off x="3038820" y="1752650"/>
            <a:ext cx="1407266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情シス</a:t>
            </a:r>
            <a:endParaRPr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3" name="Google Shape;47;p9"/>
          <p:cNvSpPr txBox="1"/>
          <p:nvPr/>
        </p:nvSpPr>
        <p:spPr>
          <a:xfrm>
            <a:off x="3006721" y="1480168"/>
            <a:ext cx="1172528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ぶしょ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4" name="Google Shape;46;p9"/>
          <p:cNvSpPr txBox="1">
            <a:spLocks/>
          </p:cNvSpPr>
          <p:nvPr/>
        </p:nvSpPr>
        <p:spPr>
          <a:xfrm>
            <a:off x="4694815" y="1752650"/>
            <a:ext cx="2356615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志太 悠真</a:t>
            </a:r>
            <a:endParaRPr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5" name="Google Shape;47;p9"/>
          <p:cNvSpPr txBox="1"/>
          <p:nvPr/>
        </p:nvSpPr>
        <p:spPr>
          <a:xfrm>
            <a:off x="4662716" y="1480168"/>
            <a:ext cx="1550735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なまえ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2864216" y="2451168"/>
            <a:ext cx="4292400" cy="2314263"/>
            <a:chOff x="981450" y="2603568"/>
            <a:chExt cx="4292400" cy="2314263"/>
          </a:xfrm>
        </p:grpSpPr>
        <p:sp>
          <p:nvSpPr>
            <p:cNvPr id="18" name="Google Shape;48;p9"/>
            <p:cNvSpPr txBox="1">
              <a:spLocks/>
            </p:cNvSpPr>
            <p:nvPr/>
          </p:nvSpPr>
          <p:spPr>
            <a:xfrm>
              <a:off x="1013548" y="2874900"/>
              <a:ext cx="4155115" cy="2042931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rmAutofit fontScale="92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b="1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仕事 </a:t>
              </a:r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なんかいろいろ作る</a:t>
              </a:r>
              <a:b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</a:br>
              <a:r>
                <a:rPr lang="en-US" altLang="ja-JP" sz="2400" b="1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GitHub</a:t>
              </a:r>
              <a:r>
                <a:rPr lang="ja-JP" altLang="en-US" sz="2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/>
              </a:r>
              <a:br>
                <a:rPr lang="ja-JP" altLang="en-US" sz="2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</a:br>
              <a:r>
                <a:rPr lang="ja-JP" altLang="en-US" sz="2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　</a:t>
              </a:r>
              <a:r>
                <a:rPr lang="en-US" altLang="ja-JP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https://github.com/macrat</a:t>
              </a:r>
            </a:p>
            <a:p>
              <a:r>
                <a:rPr lang="ja-JP" altLang="en-US" sz="2400" b="1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一言</a:t>
              </a:r>
              <a:endParaRPr lang="en-US" altLang="ja-JP" sz="2400" b="1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  <a:p>
              <a:r>
                <a:rPr lang="ja-JP" altLang="en-US" sz="2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　</a:t>
              </a:r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明日も登壇するよ</a:t>
              </a:r>
              <a:endPara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" name="Google Shape;49;p9"/>
            <p:cNvSpPr txBox="1"/>
            <p:nvPr/>
          </p:nvSpPr>
          <p:spPr>
            <a:xfrm>
              <a:off x="981450" y="26035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じこしょうかい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</p:grp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2423094"/>
            <a:ext cx="1612128" cy="19594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637814" y="1740804"/>
            <a:ext cx="1380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kintone</a:t>
            </a:r>
            <a:r>
              <a:rPr kumimoji="1" lang="en-US" altLang="ja-JP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EPC</a:t>
            </a:r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</a:t>
            </a:r>
            <a:endParaRPr kumimoji="1" lang="en-US" altLang="ja-JP" dirty="0" smtClean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会員企業です</a:t>
            </a:r>
            <a:endParaRPr kumimoji="1" lang="en-US" altLang="ja-JP" dirty="0" smtClean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en-US" altLang="ja-JP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</a:t>
            </a:r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❤</a:t>
            </a:r>
            <a:r>
              <a:rPr kumimoji="1" lang="en-US" altLang="ja-JP" dirty="0" err="1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kintone</a:t>
            </a:r>
            <a:endParaRPr kumimoji="1" lang="ja-JP" altLang="en-US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2646424"/>
            <a:ext cx="1612128" cy="26834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501560" y="3428988"/>
            <a:ext cx="1612128" cy="195943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7736774" y="2803898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637814" y="2737710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ひっそりと</a:t>
            </a:r>
            <a:endParaRPr kumimoji="1" lang="en-US" altLang="ja-JP" dirty="0" smtClean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エンジニアを</a:t>
            </a:r>
            <a:endParaRPr kumimoji="1" lang="en-US" altLang="ja-JP" dirty="0" smtClean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求人してます</a:t>
            </a:r>
            <a:endParaRPr kumimoji="1" lang="ja-JP" altLang="en-US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2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3805605" y="2279363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実例 １</a:t>
            </a:r>
            <a:endParaRPr kumimoji="1" lang="ja-JP" altLang="en-US" sz="32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02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PDF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データの加工がしたい！</a:t>
            </a:r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24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PDF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データの加工がしたい！</a:t>
            </a:r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Adobe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じゃん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。</a:t>
            </a:r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12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3805605" y="2279363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実例 ２</a:t>
            </a:r>
            <a:endParaRPr kumimoji="1" lang="ja-JP" altLang="en-US" sz="32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1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Google Authenticator</a:t>
            </a: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が欲しい！</a:t>
            </a:r>
            <a:endParaRPr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51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Google Authenticator</a:t>
            </a: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が欲しい！</a:t>
            </a:r>
            <a:endParaRPr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スマホアプリじゃ</a:t>
            </a:r>
            <a:r>
              <a:rPr lang="ja-JP" altLang="en-US" sz="3200" dirty="0" err="1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ん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。</a:t>
            </a:r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03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Google Authenticator</a:t>
            </a: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が欲しい！</a:t>
            </a:r>
            <a:endParaRPr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スマホアプリじゃ</a:t>
            </a:r>
            <a:r>
              <a:rPr lang="ja-JP" altLang="en-US" sz="3200" dirty="0" err="1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ん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。</a:t>
            </a:r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8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574" y="76111"/>
            <a:ext cx="2302897" cy="4991278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19000"/>
              </a:schemeClr>
            </a:outerShdw>
          </a:effectLst>
        </p:spPr>
      </p:pic>
      <p:sp>
        <p:nvSpPr>
          <p:cNvPr id="9" name="Google Shape;219;p22"/>
          <p:cNvSpPr/>
          <p:nvPr/>
        </p:nvSpPr>
        <p:spPr>
          <a:xfrm>
            <a:off x="4307959" y="3244788"/>
            <a:ext cx="4502961" cy="1755900"/>
          </a:xfrm>
          <a:prstGeom prst="cloudCallout">
            <a:avLst>
              <a:gd name="adj1" fmla="val 37833"/>
              <a:gd name="adj2" fmla="val 49665"/>
            </a:avLst>
          </a:prstGeom>
          <a:solidFill>
            <a:schemeClr val="lt1"/>
          </a:solidFill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5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コレ</a:t>
            </a:r>
            <a:r>
              <a:rPr lang="ja-JP" altLang="en-US" sz="2500" dirty="0" err="1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じゃん</a:t>
            </a:r>
            <a:endParaRPr sz="25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09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453745" y="2279363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違う</a:t>
            </a:r>
            <a:r>
              <a:rPr kumimoji="1" lang="ja-JP" altLang="en-US" sz="3200" dirty="0" err="1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じゃん</a:t>
            </a:r>
            <a:endParaRPr kumimoji="1" lang="ja-JP" altLang="en-US" sz="32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905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45695" y="2310140"/>
            <a:ext cx="48526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アホなこと言うんじゃない。</a:t>
            </a:r>
            <a:endParaRPr kumimoji="1" lang="ja-JP" altLang="en-US" sz="28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27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694727" y="2033142"/>
            <a:ext cx="375455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32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Authenticator</a:t>
            </a:r>
            <a:r>
              <a:rPr kumimoji="1" lang="ja-JP" altLang="en-US" sz="32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なんて</a:t>
            </a:r>
            <a:endParaRPr kumimoji="1" lang="en-US" altLang="ja-JP" sz="3200" dirty="0" smtClean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やってどうする？</a:t>
            </a:r>
            <a:endParaRPr kumimoji="1" lang="ja-JP" altLang="en-US" sz="32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33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49"/>
            <a:ext cx="5934000" cy="300866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6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6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始める前に</a:t>
            </a:r>
            <a:endParaRPr sz="6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/>
        </p:nvSpPr>
        <p:spPr>
          <a:xfrm>
            <a:off x="1946650" y="284725"/>
            <a:ext cx="51237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3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そんなことしたら</a:t>
            </a:r>
            <a:endParaRPr sz="33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05825" y="1514425"/>
            <a:ext cx="52494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社用スマホが無い人でも使える</a:t>
            </a:r>
            <a:endParaRPr sz="27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5164725" y="2252313"/>
            <a:ext cx="3729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部署内での共有が簡単</a:t>
            </a:r>
            <a:endParaRPr sz="27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1062725" y="2780063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特権アカウントを</a:t>
            </a:r>
            <a:b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安全に共有できる</a:t>
            </a:r>
            <a:endParaRPr sz="27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4815425" y="3918700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引き継ぎも簡単になる</a:t>
            </a:r>
            <a:endParaRPr sz="27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237200" y="3918700"/>
            <a:ext cx="3435300" cy="56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アプリの改良もしやすい</a:t>
            </a:r>
            <a:endParaRPr sz="21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5486550" y="1246971"/>
            <a:ext cx="3492300" cy="62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バックアップも安心</a:t>
            </a:r>
            <a:endParaRPr sz="21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872225" y="4580700"/>
            <a:ext cx="3880800" cy="56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自分たちに合わせて使える</a:t>
            </a:r>
            <a:endParaRPr sz="21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/>
        </p:nvSpPr>
        <p:spPr>
          <a:xfrm>
            <a:off x="1453950" y="284725"/>
            <a:ext cx="62361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600" dirty="0" smtClean="0">
                <a:solidFill>
                  <a:schemeClr val="dk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あれ？ 良いかも</a:t>
            </a:r>
            <a:endParaRPr sz="4600" dirty="0">
              <a:solidFill>
                <a:schemeClr val="dk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105825" y="1514425"/>
            <a:ext cx="52494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社用スマホが無い人でも使える</a:t>
            </a:r>
            <a:endParaRPr sz="27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5164725" y="2252313"/>
            <a:ext cx="3729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部署内での共有が簡単</a:t>
            </a:r>
            <a:endParaRPr sz="27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1062725" y="2780063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特権アカウントを</a:t>
            </a:r>
            <a:b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安全に共有できる</a:t>
            </a:r>
            <a:endParaRPr sz="27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4815425" y="3918700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引き継ぎも簡単になる</a:t>
            </a:r>
            <a:endParaRPr sz="27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237200" y="3918700"/>
            <a:ext cx="3435300" cy="562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アプリの改良もしやすい</a:t>
            </a:r>
            <a:endParaRPr sz="21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5486550" y="1246971"/>
            <a:ext cx="3492300" cy="629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バックアップも安心</a:t>
            </a:r>
            <a:endParaRPr sz="21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872225" y="4580700"/>
            <a:ext cx="3880800" cy="562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自分たちに合わせて使える</a:t>
            </a:r>
            <a:endParaRPr sz="21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じゃあ、やってみよう。</a:t>
            </a:r>
            <a:endParaRPr sz="4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というわけで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できた。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しかもそれっぽい。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しかも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1560" y="2461833"/>
            <a:ext cx="1612128" cy="1959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61262" y="1776417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トリビア：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ワンタイムパスワード</a:t>
            </a:r>
            <a:endParaRPr kumimoji="1" lang="en-US" altLang="ja-JP" sz="1000" dirty="0" smtClean="0">
              <a:solidFill>
                <a:schemeClr val="bg1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は標準規格があるので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実は誰でも作れます。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でも</a:t>
            </a: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……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もっと簡単に使いたい</a:t>
            </a: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！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やっぱり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2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じゃあ、やってみよう。</a:t>
            </a:r>
            <a:endParaRPr sz="4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というわけで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847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できた。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かなり実用的になった。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しかも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1560" y="2740907"/>
            <a:ext cx="1612128" cy="1959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61262" y="1776417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余談ですが、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ID</a:t>
            </a: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とパスワードの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自動入力にも対応して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います。</a:t>
            </a:r>
            <a:endParaRPr kumimoji="1" lang="en-US" altLang="ja-JP" sz="1000" dirty="0" smtClean="0">
              <a:solidFill>
                <a:schemeClr val="bg1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パスワードマネージャ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にもなる！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0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でも</a:t>
            </a: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……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やっぱり「アプリ」というなら</a:t>
            </a:r>
            <a:r>
              <a:rPr lang="en-US" altLang="ja-JP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スマホで動かしたい！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やっぱり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12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じゃあ、やってみよう。</a:t>
            </a:r>
            <a:endParaRPr sz="4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というわけで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2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できた。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アプリも作れちゃった。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しかも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2598174"/>
            <a:ext cx="1612128" cy="1959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61262" y="1776417"/>
            <a:ext cx="13388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なんと、スマホ版は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en-US" altLang="ja-JP" sz="1000" dirty="0" err="1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kintone</a:t>
            </a: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の標準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UI</a:t>
            </a: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馴染ませるために、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実は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UI</a:t>
            </a: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全体に改造を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施してあります。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58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始める前に</a:t>
            </a:r>
            <a:endParaRPr sz="2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kintone</a:t>
            </a:r>
            <a:r>
              <a:rPr 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導入済みですか？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質問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1982708"/>
            <a:ext cx="1612128" cy="1959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61262" y="17764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挙手で教えてね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04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でも</a:t>
            </a: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……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ここでチラ見せだけはもったいない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やっぱり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095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じゃあ、配布しよう。</a:t>
            </a:r>
            <a:endParaRPr sz="4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というわけで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276;p29"/>
          <p:cNvSpPr txBox="1"/>
          <p:nvPr/>
        </p:nvSpPr>
        <p:spPr>
          <a:xfrm>
            <a:off x="833410" y="2853122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こちらから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283;p30"/>
          <p:cNvSpPr txBox="1">
            <a:spLocks/>
          </p:cNvSpPr>
          <p:nvPr/>
        </p:nvSpPr>
        <p:spPr>
          <a:xfrm>
            <a:off x="861150" y="3120510"/>
            <a:ext cx="5934000" cy="190360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2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　　　　← 公開しちゃいました。</a:t>
            </a:r>
            <a:endParaRPr lang="en-US" altLang="ja-JP" sz="2600" dirty="0" smtClean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endParaRPr lang="en-US" altLang="ja-JP" sz="2600" dirty="0" smtClean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lang="ja-JP" altLang="en-US" sz="2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　　　　・アプリテンプレート</a:t>
            </a:r>
            <a:endParaRPr lang="en-US" altLang="ja-JP" sz="2600" dirty="0" smtClean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lang="ja-JP" altLang="en-US" sz="26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　　　　</a:t>
            </a:r>
            <a:r>
              <a:rPr lang="ja-JP" altLang="en-US" sz="2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・ソースコード一式</a:t>
            </a:r>
            <a:endParaRPr lang="en-US" altLang="ja-JP" sz="2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90" y="3187734"/>
            <a:ext cx="1758950" cy="17589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2263881"/>
            <a:ext cx="1612128" cy="19594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42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49"/>
            <a:ext cx="5934000" cy="300866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6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6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終わる前に</a:t>
            </a:r>
            <a:endParaRPr sz="6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0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終わる前に</a:t>
            </a:r>
            <a:endParaRPr sz="2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完璧に</a:t>
            </a:r>
            <a:r>
              <a:rPr lang="en-US" altLang="ja-JP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使いこなしてます？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質問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627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終わる前に</a:t>
            </a:r>
            <a:endParaRPr sz="2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600" dirty="0" smtClean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不可能</a:t>
            </a:r>
            <a:endParaRPr sz="4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質問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59;p10"/>
          <p:cNvSpPr txBox="1">
            <a:spLocks/>
          </p:cNvSpPr>
          <p:nvPr/>
        </p:nvSpPr>
        <p:spPr>
          <a:xfrm rot="21333445">
            <a:off x="787920" y="3074334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完璧に</a:t>
            </a:r>
            <a:b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使いこなしてます？</a:t>
            </a:r>
            <a:endParaRPr lang="ja-JP" altLang="en-US"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55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終わる前に</a:t>
            </a:r>
            <a:endParaRPr sz="2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600" dirty="0" smtClean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無理</a:t>
            </a:r>
            <a:endParaRPr sz="4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質問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59;p10"/>
          <p:cNvSpPr txBox="1">
            <a:spLocks/>
          </p:cNvSpPr>
          <p:nvPr/>
        </p:nvSpPr>
        <p:spPr>
          <a:xfrm rot="20977513">
            <a:off x="761374" y="447133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完璧に</a:t>
            </a:r>
            <a:b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使いこなしてます？</a:t>
            </a:r>
            <a:endParaRPr lang="ja-JP" altLang="en-US"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53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86622" y="2310140"/>
            <a:ext cx="557075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いつまでも「完璧」にはならない</a:t>
            </a:r>
            <a:endParaRPr kumimoji="1" lang="ja-JP" altLang="en-US" sz="28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7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966158" y="2310140"/>
            <a:ext cx="52116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いつまで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も変なことを言われる</a:t>
            </a:r>
            <a:endParaRPr kumimoji="1" lang="ja-JP" altLang="en-US" sz="28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520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966161" y="2310140"/>
            <a:ext cx="52116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「アホなこと言うんじゃない」</a:t>
            </a:r>
            <a:endParaRPr kumimoji="1" lang="ja-JP" altLang="en-US" sz="28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18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06" y="2217808"/>
            <a:ext cx="63401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b="1" dirty="0" smtClean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「じゃあ、やってみよう」</a:t>
            </a:r>
            <a:endParaRPr kumimoji="1" lang="ja-JP" altLang="en-US" sz="4000" b="1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967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始める前に</a:t>
            </a:r>
            <a:endParaRPr sz="2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完璧に</a:t>
            </a:r>
            <a:r>
              <a:rPr lang="en-US" altLang="ja-JP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使いこなしてます？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質問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1982708"/>
            <a:ext cx="1612128" cy="1959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61262" y="17764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挙手で教えてね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88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06" y="2217808"/>
            <a:ext cx="63401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「じゃあ、やってみよう」</a:t>
            </a:r>
            <a:endParaRPr kumimoji="1" lang="ja-JP" altLang="en-US" sz="4000" b="1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8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14" y="2217808"/>
            <a:ext cx="63401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「じゃあ、やってみよう」</a:t>
            </a:r>
            <a:endParaRPr kumimoji="1" lang="ja-JP" altLang="en-US" sz="4000" b="1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21212478">
            <a:off x="-536925" y="418286"/>
            <a:ext cx="1021786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500" spc="-300" dirty="0" err="1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k</a:t>
            </a:r>
            <a:r>
              <a:rPr kumimoji="1" lang="en-US" altLang="ja-JP" sz="11500" spc="-300" dirty="0" err="1" smtClean="0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intone</a:t>
            </a:r>
            <a:r>
              <a:rPr kumimoji="1" lang="en-US" altLang="ja-JP" sz="11500" spc="-300" dirty="0" smtClean="0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 hack</a:t>
            </a:r>
            <a:endParaRPr kumimoji="1" lang="ja-JP" altLang="en-US" sz="11500" spc="-300" dirty="0">
              <a:latin typeface="Arial Black" panose="020B0A04020102020204" pitchFamily="34" charset="0"/>
              <a:ea typeface="Noto Sans JP Black" panose="020B02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1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14" y="2217808"/>
            <a:ext cx="63401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「じゃあ、やってみよう」</a:t>
            </a:r>
            <a:endParaRPr kumimoji="1" lang="ja-JP" altLang="en-US" sz="4000" b="1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7" name="Google Shape;29;p6" title="logo.png"/>
          <p:cNvPicPr preferRelativeResize="0"/>
          <p:nvPr/>
        </p:nvPicPr>
        <p:blipFill rotWithShape="1">
          <a:blip r:embed="rId2">
            <a:alphaModFix/>
          </a:blip>
          <a:srcRect b="25611"/>
          <a:stretch/>
        </p:blipFill>
        <p:spPr>
          <a:xfrm rot="392401">
            <a:off x="485349" y="2932877"/>
            <a:ext cx="8508595" cy="143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テキスト ボックス 9"/>
          <p:cNvSpPr txBox="1"/>
          <p:nvPr/>
        </p:nvSpPr>
        <p:spPr>
          <a:xfrm rot="21212478">
            <a:off x="-536925" y="418286"/>
            <a:ext cx="1021786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500" spc="-300" dirty="0" err="1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k</a:t>
            </a:r>
            <a:r>
              <a:rPr kumimoji="1" lang="en-US" altLang="ja-JP" sz="11500" spc="-300" dirty="0" err="1" smtClean="0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intone</a:t>
            </a:r>
            <a:r>
              <a:rPr kumimoji="1" lang="en-US" altLang="ja-JP" sz="11500" spc="-300" dirty="0" smtClean="0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 hack</a:t>
            </a:r>
            <a:endParaRPr kumimoji="1" lang="ja-JP" altLang="en-US" sz="11500" spc="-300" dirty="0">
              <a:latin typeface="Arial Black" panose="020B0A04020102020204" pitchFamily="34" charset="0"/>
              <a:ea typeface="Noto Sans JP Black" panose="020B02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57169" y="2217808"/>
            <a:ext cx="54296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ダウンロードしてね →</a:t>
            </a:r>
            <a:endParaRPr kumimoji="1" lang="ja-JP" altLang="en-US" sz="4000" b="1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7" name="Google Shape;29;p6" title="logo.png"/>
          <p:cNvPicPr preferRelativeResize="0"/>
          <p:nvPr/>
        </p:nvPicPr>
        <p:blipFill rotWithShape="1">
          <a:blip r:embed="rId2">
            <a:alphaModFix/>
          </a:blip>
          <a:srcRect b="25611"/>
          <a:stretch/>
        </p:blipFill>
        <p:spPr>
          <a:xfrm rot="392401">
            <a:off x="485349" y="2932877"/>
            <a:ext cx="8508595" cy="143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テキスト ボックス 9"/>
          <p:cNvSpPr txBox="1"/>
          <p:nvPr/>
        </p:nvSpPr>
        <p:spPr>
          <a:xfrm rot="21212478">
            <a:off x="-536925" y="418286"/>
            <a:ext cx="1021786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500" spc="-300" dirty="0" err="1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k</a:t>
            </a:r>
            <a:r>
              <a:rPr kumimoji="1" lang="en-US" altLang="ja-JP" sz="11500" spc="-300" dirty="0" err="1" smtClean="0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intone</a:t>
            </a:r>
            <a:r>
              <a:rPr kumimoji="1" lang="en-US" altLang="ja-JP" sz="11500" spc="-300" dirty="0" smtClean="0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 hack</a:t>
            </a:r>
            <a:endParaRPr kumimoji="1" lang="ja-JP" altLang="en-US" sz="11500" spc="-300" dirty="0">
              <a:latin typeface="Arial Black" panose="020B0A04020102020204" pitchFamily="34" charset="0"/>
              <a:ea typeface="Noto Sans JP Black" panose="020B0200000000000000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84" y="1573504"/>
            <a:ext cx="1758950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1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始める前に</a:t>
            </a:r>
            <a:endParaRPr sz="2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24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むずかしい</a:t>
            </a:r>
            <a:endParaRPr sz="1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完璧に使いこなすのは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18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いろいろある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 </a:t>
            </a: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イメージがついてない</a:t>
            </a: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en-US" altLang="ja-JP" sz="4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				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とか</a:t>
            </a:r>
            <a:endParaRPr lang="en-US" altLang="ja-JP" sz="40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1982708"/>
            <a:ext cx="1612128" cy="1959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61262" y="1776417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何に使える</a:t>
            </a:r>
            <a:r>
              <a:rPr kumimoji="1" lang="ja-JP" altLang="en-US" sz="1000" dirty="0" err="1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んだ</a:t>
            </a: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コレ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25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いろいろある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 </a:t>
            </a: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使い方が分かってない</a:t>
            </a: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en-US" altLang="ja-JP" sz="4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				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とか</a:t>
            </a:r>
            <a:endParaRPr lang="en-US" altLang="ja-JP" sz="40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1982708"/>
            <a:ext cx="1612128" cy="1959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61262" y="1776417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どこから操作するの？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05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いろいろある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 </a:t>
            </a: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変なことに使い始める</a:t>
            </a: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</a:t>
            </a:r>
            <a:r>
              <a:rPr lang="en-US" altLang="ja-JP" sz="4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				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とか</a:t>
            </a:r>
            <a:endParaRPr lang="en-US" altLang="ja-JP" sz="36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2144783"/>
            <a:ext cx="1612128" cy="1959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61262" y="1776417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パワポをやめて</a:t>
            </a:r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en-US" altLang="ja-JP" sz="1000" dirty="0" err="1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kintone</a:t>
            </a: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を使おう！！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87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Krone">
      <a:dk1>
        <a:srgbClr val="414549"/>
      </a:dk1>
      <a:lt1>
        <a:srgbClr val="F7F7F7"/>
      </a:lt1>
      <a:dk2>
        <a:srgbClr val="892800"/>
      </a:dk2>
      <a:lt2>
        <a:srgbClr val="F1EEFA"/>
      </a:lt2>
      <a:accent1>
        <a:srgbClr val="C73A00"/>
      </a:accent1>
      <a:accent2>
        <a:srgbClr val="FF9EA0"/>
      </a:accent2>
      <a:accent3>
        <a:srgbClr val="EDE000"/>
      </a:accent3>
      <a:accent4>
        <a:srgbClr val="4DC4FF"/>
      </a:accent4>
      <a:accent5>
        <a:srgbClr val="800080"/>
      </a:accent5>
      <a:accent6>
        <a:srgbClr val="057D58"/>
      </a:accent6>
      <a:hlink>
        <a:srgbClr val="003DD4"/>
      </a:hlink>
      <a:folHlink>
        <a:srgbClr val="003DD4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Words>840</Words>
  <Application>Microsoft Office PowerPoint</Application>
  <PresentationFormat>画面に合わせる (16:9)</PresentationFormat>
  <Paragraphs>208</Paragraphs>
  <Slides>53</Slides>
  <Notes>37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60" baseType="lpstr">
      <vt:lpstr>游ゴシック</vt:lpstr>
      <vt:lpstr>Arial Black</vt:lpstr>
      <vt:lpstr>游ゴシック Light</vt:lpstr>
      <vt:lpstr>游ゴシック Medium</vt:lpstr>
      <vt:lpstr>Arial</vt:lpstr>
      <vt:lpstr>Noto Sans JP Black</vt:lpstr>
      <vt:lpstr>Simple Light</vt:lpstr>
      <vt:lpstr>PowerPoint プレゼンテーション</vt:lpstr>
      <vt:lpstr>シダックス</vt:lpstr>
      <vt:lpstr> 　始める前に</vt:lpstr>
      <vt:lpstr>始める前に</vt:lpstr>
      <vt:lpstr>始める前に</vt:lpstr>
      <vt:lpstr>始める前に</vt:lpstr>
      <vt:lpstr>  イメージがついてない      とか</vt:lpstr>
      <vt:lpstr>  使い方が分かってない      とか</vt:lpstr>
      <vt:lpstr>  変なことに使い始める      とか</vt:lpstr>
      <vt:lpstr>  キントネってなに？！      とか</vt:lpstr>
      <vt:lpstr>しんどい。</vt:lpstr>
      <vt:lpstr>そういうわけで</vt:lpstr>
      <vt:lpstr>こういうアプリが欲しい！</vt:lpstr>
      <vt:lpstr>こういうアプリが欲しい！</vt:lpstr>
      <vt:lpstr>こういうアプリが欲しい！</vt:lpstr>
      <vt:lpstr>適切なアドバイスができる。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じゃあ、やってみよう。</vt:lpstr>
      <vt:lpstr>できた。</vt:lpstr>
      <vt:lpstr>でも……</vt:lpstr>
      <vt:lpstr>じゃあ、やってみよう。</vt:lpstr>
      <vt:lpstr>できた。</vt:lpstr>
      <vt:lpstr>でも……</vt:lpstr>
      <vt:lpstr>じゃあ、やってみよう。</vt:lpstr>
      <vt:lpstr>できた。</vt:lpstr>
      <vt:lpstr>でも……</vt:lpstr>
      <vt:lpstr>じゃあ、配布しよう。</vt:lpstr>
      <vt:lpstr> 　終わる前に</vt:lpstr>
      <vt:lpstr>終わる前に</vt:lpstr>
      <vt:lpstr>終わる前に</vt:lpstr>
      <vt:lpstr>終わる前に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志太 悠真</dc:creator>
  <cp:lastModifiedBy>志太 悠真</cp:lastModifiedBy>
  <cp:revision>133</cp:revision>
  <cp:lastPrinted>2025-10-10T13:27:17Z</cp:lastPrinted>
  <dcterms:modified xsi:type="dcterms:W3CDTF">2025-10-10T13:57:27Z</dcterms:modified>
</cp:coreProperties>
</file>